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327" r:id="rId5"/>
    <p:sldId id="317" r:id="rId6"/>
    <p:sldId id="328" r:id="rId7"/>
    <p:sldId id="320" r:id="rId8"/>
    <p:sldId id="322" r:id="rId9"/>
    <p:sldId id="323" r:id="rId10"/>
    <p:sldId id="324" r:id="rId11"/>
    <p:sldId id="279" r:id="rId12"/>
    <p:sldId id="285" r:id="rId13"/>
    <p:sldId id="286" r:id="rId14"/>
    <p:sldId id="329" r:id="rId15"/>
    <p:sldId id="257" r:id="rId16"/>
    <p:sldId id="321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80"/>
    <a:srgbClr val="660033"/>
    <a:srgbClr val="003300"/>
    <a:srgbClr val="336699"/>
    <a:srgbClr val="422C16"/>
    <a:srgbClr val="0C788E"/>
    <a:srgbClr val="006666"/>
    <a:srgbClr val="00808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63" d="100"/>
          <a:sy n="63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0.36000000000000032</c:v>
                </c:pt>
                <c:pt idx="2">
                  <c:v>0.64000000000000179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8.0000000000000127E-2</c:v>
                </c:pt>
                <c:pt idx="1">
                  <c:v>0.60000000000000064</c:v>
                </c:pt>
                <c:pt idx="2">
                  <c:v>0.32000000000000089</c:v>
                </c:pt>
              </c:numCache>
            </c:numRef>
          </c:val>
        </c:ser>
        <c:shape val="box"/>
        <c:axId val="93037696"/>
        <c:axId val="93039232"/>
        <c:axId val="0"/>
      </c:bar3DChart>
      <c:catAx>
        <c:axId val="93037696"/>
        <c:scaling>
          <c:orientation val="minMax"/>
        </c:scaling>
        <c:axPos val="b"/>
        <c:tickLblPos val="nextTo"/>
        <c:crossAx val="93039232"/>
        <c:crosses val="autoZero"/>
        <c:auto val="1"/>
        <c:lblAlgn val="ctr"/>
        <c:lblOffset val="100"/>
      </c:catAx>
      <c:valAx>
        <c:axId val="93039232"/>
        <c:scaling>
          <c:orientation val="minMax"/>
        </c:scaling>
        <c:axPos val="l"/>
        <c:majorGridlines/>
        <c:numFmt formatCode="0%" sourceLinked="1"/>
        <c:tickLblPos val="nextTo"/>
        <c:crossAx val="9303769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4211960" y="476672"/>
            <a:ext cx="4609528" cy="403244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 Опытно-экспериментальная деятельность как средство формирования познавательного интереса </a:t>
            </a:r>
            <a:b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 при ознакомлении</a:t>
            </a:r>
            <a:b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с неживой природой»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s-ES" sz="32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6048672" cy="13681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Шакмаева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Надежда Николаевна,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МАДОУ «Детский сад комбинированного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 № 29» г.Тобольска</a:t>
            </a:r>
            <a:endPara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692275" y="2349500"/>
            <a:ext cx="5761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dirty="0" smtClean="0">
              <a:solidFill>
                <a:srgbClr val="3366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57432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226024"/>
          </a:xfrm>
        </p:spPr>
        <p:txBody>
          <a:bodyPr/>
          <a:lstStyle/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32657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Совместная деятельность с детьми.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3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836712"/>
            <a:ext cx="32048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32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32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196752"/>
            <a:ext cx="293981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8adf10e04287b4834b57d01528ef5ad.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844824"/>
            <a:ext cx="10813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etsad-202150-13995705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573016"/>
            <a:ext cx="3405587" cy="255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0567">
            <a:off x="936629" y="806026"/>
            <a:ext cx="3073943" cy="343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9605">
            <a:off x="5430202" y="633459"/>
            <a:ext cx="3210459" cy="363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1277699297_b1d83363612d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7588" y="2494536"/>
            <a:ext cx="3148640" cy="404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635495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процессе эксперимента: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 получают реальные представления о различных сторонах изучаемого объекта, о его взаимоотношениях с другими объектами и со средой обитания, о мире природы;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идёт обогащение памяти ребёнка, активизируется его мыслительные процессы, так как постоянно возникает необходимость совершать операции анализа и синтеза, сравнения и классификации, обобщения;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развивается речь ребёнка, так как ему необходимо давать отчёт об увиденном, формулировать обнаруженные закономерности и выводы.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3"/>
            <a:ext cx="6120680" cy="100811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496944" cy="568863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Сравнительная диаграмма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познавательного развития детей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младшей и средней групп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endParaRPr lang="ru-RU" sz="28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99592" y="1828800"/>
          <a:ext cx="7128792" cy="34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88641"/>
            <a:ext cx="8820472" cy="223224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Результатом детского экспериментирования является приобретенный опыт в</a:t>
            </a:r>
            <a:r>
              <a:rPr lang="ru-RU" sz="2400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дения предметов и явлений, развитие внимания, зрительной, слуховой чувствительности, расширение словарного запаса и обогащение речевого общения на основе культурных норм.</a:t>
            </a:r>
            <a:endParaRPr lang="ru-RU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95536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йцук\Desktop\DSC_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58206"/>
            <a:ext cx="3349429" cy="291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86486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3742184" cy="453650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Самое лучшее открытие –</a:t>
            </a:r>
            <a:r>
              <a:rPr lang="ru-RU" sz="32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то, которое ребёнок делает сам.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Р.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Эмерсон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философ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88032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Если взрослые всерьез относятся к бесконечным детским вопросам </a:t>
            </a:r>
            <a:r>
              <a:rPr lang="ru-RU" b="1" i="1" dirty="0" smtClean="0">
                <a:latin typeface="Times New Roman" pitchFamily="18" charset="0"/>
              </a:rPr>
              <a:t>«когда?», «как?», «почему?»,</a:t>
            </a:r>
            <a:r>
              <a:rPr lang="ru-RU" b="1" dirty="0" smtClean="0">
                <a:latin typeface="Times New Roman" pitchFamily="18" charset="0"/>
              </a:rPr>
              <a:t> у них есть только один путь –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экспериментирование.</a:t>
            </a:r>
          </a:p>
          <a:p>
            <a:pPr algn="ctr">
              <a:buFontTx/>
              <a:buNone/>
            </a:pPr>
            <a:endParaRPr lang="ru-RU" b="1" dirty="0" smtClean="0">
              <a:solidFill>
                <a:srgbClr val="FF33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4" name="Picture 3" descr="P627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068960"/>
            <a:ext cx="3216358" cy="241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3356992"/>
            <a:ext cx="507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ru-RU" sz="3200" b="1" i="1" dirty="0" smtClean="0">
                <a:latin typeface="Times New Roman" pitchFamily="18" charset="0"/>
              </a:rPr>
              <a:t>Порой он действительно </a:t>
            </a:r>
          </a:p>
          <a:p>
            <a:pPr algn="ctr">
              <a:buFontTx/>
              <a:buNone/>
            </a:pPr>
            <a:r>
              <a:rPr lang="ru-RU" sz="3200" b="1" i="1" dirty="0" smtClean="0">
                <a:latin typeface="Times New Roman" pitchFamily="18" charset="0"/>
              </a:rPr>
              <a:t>приводит </a:t>
            </a:r>
          </a:p>
          <a:p>
            <a:pPr algn="ctr">
              <a:buFontTx/>
              <a:buNone/>
            </a:pPr>
            <a:r>
              <a:rPr lang="ru-RU" sz="3200" b="1" i="1" dirty="0" smtClean="0">
                <a:latin typeface="Times New Roman" pitchFamily="18" charset="0"/>
              </a:rPr>
              <a:t>к великим открытиям!</a:t>
            </a:r>
            <a:endParaRPr lang="ru-RU" sz="3200" i="1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580112" cy="511256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Современная педагогика считает, что детское экспериментирование наряду с игровой деятельностью является одним из главных и естественных проявлений детской психики. Поисковая активность, выраженная в потребности исследовать окружающий мир, заложена генетически.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Задача взрослых лишь в том, чтобы создать условия для реализации этой активности.   </a:t>
            </a:r>
            <a:endParaRPr lang="ru-RU" sz="24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:\семинар фото для статьи\DSC0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2848876" cy="409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548680"/>
            <a:ext cx="475252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формировании основ естественнонаучных и экологических понятий, экспериментирование рассматривают как метод, близкий к идеальному.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ира\Documents\почемучки\КРУЖОК\DSC00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64181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630616" cy="1800199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5544616" cy="720080"/>
          </a:xfrm>
        </p:spPr>
        <p:txBody>
          <a:bodyPr/>
          <a:lstStyle/>
          <a:p>
            <a:pPr algn="l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1800" y="3752166"/>
            <a:ext cx="40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54726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 использование этого метода обучения выступали такие классики педагогики, как  Я.А. Коменский, 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И.Г. Песталоцци, Ж.Ж. Руссо, 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К.Д. Ушинский и многие другие. 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Особенности деятельности экспериментирования были изучены в целом ряде исследований 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 Д.Б. </a:t>
            </a:r>
            <a:r>
              <a:rPr lang="ru-RU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Годовикова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М.И. </a:t>
            </a:r>
            <a:r>
              <a:rPr lang="ru-RU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Лисина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С.Л. Новосёлова, А.Н. </a:t>
            </a:r>
            <a:r>
              <a:rPr lang="ru-RU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Поддьякова</a:t>
            </a:r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280176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1800200" cy="648072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Picture 3" descr="I:\семинар фото для статьи\DSC0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4464496" cy="3120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1412776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теоретически обосновать и практически проверить эффективность использования опытно-экспериментальной деятельности как средства формирования познавательного интереса у детей  дошкольного возраста.</a:t>
            </a:r>
            <a:endParaRPr lang="ru-RU" sz="2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4536504" cy="452596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  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если систематически использовать опытно-экспериментальную деятельность детей, то это будет способствовать развитию познавательного интереса детей дошкольного возраста.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3854673" cy="336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050904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2" cy="4525963"/>
          </a:xfrm>
        </p:spPr>
        <p:txBody>
          <a:bodyPr/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систему работы по опытно-экспериментальной деятельности детей дошкольного возраста.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у дошкольников с помощью экспериментирования.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условия для самостоятельного применения полученных знаний.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в детях самостоятельность, инициативность,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мышления через опытно-экспериментальную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5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деятельности: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 «Волшебница вода»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2174a3a9fa8d98a85f3167c879fb3aeb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772816"/>
            <a:ext cx="355027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Пользователь\Desktop\Таня\IMG_64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125470" cy="185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D:\Документы\НАДЕЖДА\Самообразование\фото отчёт\DSC03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176464" cy="346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a1c26148f5289006a7828836bba7c6d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581128"/>
            <a:ext cx="271418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C:\Users\ира\Documents\группа\группа6\Новая папка\DSC02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357589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Самостоятельная деятельность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Desktop\Новая папка\Таня\IMG_64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2880320" cy="293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3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365104"/>
            <a:ext cx="2826333" cy="211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32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052736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410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« Опытно-экспериментальная деятельность как средство формирования познавательного интереса  у детей дошкольного возраста при ознакомлении  с неживой природой» </vt:lpstr>
      <vt:lpstr>Слайд 2</vt:lpstr>
      <vt:lpstr>Слайд 3</vt:lpstr>
      <vt:lpstr>          </vt:lpstr>
      <vt:lpstr>   Цель:    </vt:lpstr>
      <vt:lpstr>Слайд 6</vt:lpstr>
      <vt:lpstr>Задачи: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Самое лучшее открытие – то, которое ребёнок делает сам.                Р. Эмерсон,                   философ</vt:lpstr>
      <vt:lpstr>Слайд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йцук</cp:lastModifiedBy>
  <cp:revision>763</cp:revision>
  <dcterms:created xsi:type="dcterms:W3CDTF">2010-05-23T14:28:12Z</dcterms:created>
  <dcterms:modified xsi:type="dcterms:W3CDTF">2016-01-25T08:20:41Z</dcterms:modified>
</cp:coreProperties>
</file>